
<file path=[Content_Types].xml><?xml version="1.0" encoding="utf-8"?>
<Types xmlns="http://schemas.openxmlformats.org/package/2006/content-types">
  <Default Extension="png" ContentType="image/png"/>
  <Default Extension="jfif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30"/>
  </p:notesMasterIdLst>
  <p:sldIdLst>
    <p:sldId id="317" r:id="rId3"/>
    <p:sldId id="408" r:id="rId4"/>
    <p:sldId id="358" r:id="rId5"/>
    <p:sldId id="406" r:id="rId6"/>
    <p:sldId id="407" r:id="rId7"/>
    <p:sldId id="381" r:id="rId8"/>
    <p:sldId id="382" r:id="rId9"/>
    <p:sldId id="383" r:id="rId10"/>
    <p:sldId id="384" r:id="rId11"/>
    <p:sldId id="385" r:id="rId12"/>
    <p:sldId id="386" r:id="rId13"/>
    <p:sldId id="387" r:id="rId14"/>
    <p:sldId id="388" r:id="rId15"/>
    <p:sldId id="410" r:id="rId16"/>
    <p:sldId id="389" r:id="rId17"/>
    <p:sldId id="390" r:id="rId18"/>
    <p:sldId id="391" r:id="rId19"/>
    <p:sldId id="394" r:id="rId20"/>
    <p:sldId id="392" r:id="rId21"/>
    <p:sldId id="393" r:id="rId22"/>
    <p:sldId id="397" r:id="rId23"/>
    <p:sldId id="409" r:id="rId24"/>
    <p:sldId id="402" r:id="rId25"/>
    <p:sldId id="411" r:id="rId26"/>
    <p:sldId id="403" r:id="rId27"/>
    <p:sldId id="404" r:id="rId28"/>
    <p:sldId id="40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60.png>
</file>

<file path=ppt/media/image7.png>
</file>

<file path=ppt/media/image8.jfif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10/22/2019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13: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Program to Illustrate While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General Procedure:</a:t>
            </a:r>
          </a:p>
          <a:p>
            <a:r>
              <a:rPr lang="en-US" dirty="0" smtClean="0"/>
              <a:t>1. </a:t>
            </a:r>
            <a:r>
              <a:rPr lang="en-US" b="1" dirty="0" smtClean="0"/>
              <a:t>Initialize</a:t>
            </a:r>
            <a:r>
              <a:rPr lang="en-US" dirty="0" smtClean="0"/>
              <a:t> a counter variable</a:t>
            </a:r>
          </a:p>
          <a:p>
            <a:r>
              <a:rPr lang="en-US" dirty="0" smtClean="0"/>
              <a:t>2. Specify the </a:t>
            </a:r>
            <a:r>
              <a:rPr lang="en-US" b="1" dirty="0" smtClean="0"/>
              <a:t>condition</a:t>
            </a:r>
            <a:r>
              <a:rPr lang="en-US" dirty="0" smtClean="0"/>
              <a:t> for while</a:t>
            </a:r>
          </a:p>
          <a:p>
            <a:r>
              <a:rPr lang="en-US" dirty="0" smtClean="0"/>
              <a:t>3. Specify the required </a:t>
            </a:r>
            <a:r>
              <a:rPr lang="en-US" b="1" dirty="0" smtClean="0"/>
              <a:t>actions</a:t>
            </a:r>
            <a:endParaRPr lang="en-US" b="1" dirty="0"/>
          </a:p>
          <a:p>
            <a:r>
              <a:rPr lang="en-US" dirty="0" smtClean="0"/>
              <a:t>4. </a:t>
            </a:r>
            <a:r>
              <a:rPr lang="en-US" b="1" dirty="0" smtClean="0"/>
              <a:t>Increment or Decrement </a:t>
            </a:r>
            <a:r>
              <a:rPr lang="en-US" dirty="0" smtClean="0"/>
              <a:t>the counter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Let’s check in </a:t>
            </a:r>
            <a:r>
              <a:rPr lang="en-US" dirty="0" err="1" smtClean="0"/>
              <a:t>spyder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35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Calculation of Bacteria Growth </a:t>
            </a:r>
            <a:r>
              <a:rPr lang="en-US" dirty="0"/>
              <a:t>R</a:t>
            </a:r>
            <a:r>
              <a:rPr lang="en-US" dirty="0" smtClean="0"/>
              <a:t>ate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Consider the function: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b="0" dirty="0" smtClean="0"/>
              </a:p>
              <a:p>
                <a:endParaRPr lang="en-US" b="0" dirty="0" smtClean="0"/>
              </a:p>
              <a:p>
                <a:r>
                  <a:rPr lang="en-US" dirty="0" smtClean="0"/>
                  <a:t>This is the equation for bacteria growth such that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 smtClean="0"/>
                  <a:t> represents the population at time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 smtClean="0"/>
                  <a:t>. Here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 smtClean="0"/>
                  <a:t> is the growth rate.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Given a certain initial population and growth rate, we want to know when will this specie double its population.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 r="-11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337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 from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Time was updated inside the loop so its value is the value from the last iteration.</a:t>
            </a:r>
          </a:p>
          <a:p>
            <a:r>
              <a:rPr lang="en-US" dirty="0" smtClean="0"/>
              <a:t>Loop condition was population&lt;2000:</a:t>
            </a:r>
          </a:p>
          <a:p>
            <a:pPr lvl="1"/>
            <a:r>
              <a:rPr lang="en-US" dirty="0" smtClean="0"/>
              <a:t>The variable population exceeded 2000 within the loop</a:t>
            </a:r>
          </a:p>
          <a:p>
            <a:pPr lvl="1"/>
            <a:r>
              <a:rPr lang="en-US" dirty="0" smtClean="0"/>
              <a:t>In the next iteration i.e. when the variable exceeded 2000, the execution stopped</a:t>
            </a:r>
          </a:p>
          <a:p>
            <a:r>
              <a:rPr lang="en-US" dirty="0" smtClean="0"/>
              <a:t>What if we want to stop exactly at 2000:</a:t>
            </a:r>
          </a:p>
          <a:p>
            <a:r>
              <a:rPr lang="en-US" dirty="0" smtClean="0"/>
              <a:t>We can say in the condition:</a:t>
            </a:r>
          </a:p>
          <a:p>
            <a:pPr lvl="1"/>
            <a:r>
              <a:rPr lang="en-US" dirty="0"/>
              <a:t>while population =</a:t>
            </a:r>
            <a:r>
              <a:rPr lang="en-US" dirty="0" smtClean="0"/>
              <a:t>= 2000</a:t>
            </a:r>
          </a:p>
          <a:p>
            <a:r>
              <a:rPr lang="en-US" dirty="0" smtClean="0"/>
              <a:t>What is the issue in the above statement?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462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Infinite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Execution can go on forever: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Spyder</a:t>
            </a:r>
            <a:r>
              <a:rPr lang="en-US" dirty="0" smtClean="0"/>
              <a:t> Go to: Console push the red square to ‘kill’ the program</a:t>
            </a:r>
          </a:p>
          <a:p>
            <a:r>
              <a:rPr lang="en-US" dirty="0" smtClean="0"/>
              <a:t>When deciding for loop condition be careful of the execution</a:t>
            </a:r>
          </a:p>
          <a:p>
            <a:pPr lvl="1"/>
            <a:r>
              <a:rPr lang="en-US" dirty="0" smtClean="0"/>
              <a:t>Try to avoid infinite loops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/>
              <a:t># DO NOT RUN THIS CODE!!!! </a:t>
            </a:r>
          </a:p>
          <a:p>
            <a:pPr marL="0" indent="0">
              <a:buNone/>
            </a:pPr>
            <a:r>
              <a:rPr lang="en-US" dirty="0"/>
              <a:t>while True:</a:t>
            </a:r>
          </a:p>
          <a:p>
            <a:pPr marL="0" indent="0">
              <a:buNone/>
            </a:pPr>
            <a:r>
              <a:rPr lang="en-US" dirty="0"/>
              <a:t>    print("I'm stuck in an infinite loop!")</a:t>
            </a:r>
          </a:p>
        </p:txBody>
      </p:sp>
    </p:spTree>
    <p:extLst>
      <p:ext uri="{BB962C8B-B14F-4D97-AF65-F5344CB8AC3E}">
        <p14:creationId xmlns:p14="http://schemas.microsoft.com/office/powerpoint/2010/main" val="2540207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Loops with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e </a:t>
            </a:r>
            <a:r>
              <a:rPr lang="en-US" dirty="0"/>
              <a:t>use loops to repeat a specific operation on every element </a:t>
            </a:r>
            <a:r>
              <a:rPr lang="en-US" dirty="0" smtClean="0"/>
              <a:t>of </a:t>
            </a:r>
            <a:r>
              <a:rPr lang="en-US" dirty="0"/>
              <a:t>a list</a:t>
            </a:r>
            <a:r>
              <a:rPr lang="en-US" dirty="0" smtClean="0"/>
              <a:t>.</a:t>
            </a:r>
          </a:p>
          <a:p>
            <a:r>
              <a:rPr lang="en-US" dirty="0" smtClean="0"/>
              <a:t>Given a list of velocities of different falling objects in metric unit (m/sec):</a:t>
            </a:r>
          </a:p>
          <a:p>
            <a:r>
              <a:rPr lang="en-US" b="1" dirty="0" smtClean="0"/>
              <a:t>Velocities </a:t>
            </a:r>
            <a:r>
              <a:rPr lang="en-US" b="1" dirty="0"/>
              <a:t>= [0.0, 9.81, 19.62, 29.43</a:t>
            </a:r>
            <a:r>
              <a:rPr lang="en-US" b="1" dirty="0" smtClean="0"/>
              <a:t>]       </a:t>
            </a:r>
          </a:p>
          <a:p>
            <a:r>
              <a:rPr lang="en-US" dirty="0" smtClean="0"/>
              <a:t>Covert these to </a:t>
            </a:r>
            <a:r>
              <a:rPr lang="en-US" dirty="0" err="1" smtClean="0"/>
              <a:t>ft</a:t>
            </a:r>
            <a:r>
              <a:rPr lang="en-US" dirty="0" smtClean="0"/>
              <a:t> per second (multiply by 3.28). The index of the lists specifies the object.</a:t>
            </a:r>
          </a:p>
          <a:p>
            <a:r>
              <a:rPr lang="en-US" dirty="0" smtClean="0"/>
              <a:t>Print the new output for every object.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728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basic rule is that all code within the body of a loop is executed.</a:t>
            </a:r>
          </a:p>
          <a:p>
            <a:r>
              <a:rPr lang="en-US" dirty="0" smtClean="0"/>
              <a:t>Python provides controlling of Loop iteration using the following statements:</a:t>
            </a:r>
          </a:p>
          <a:p>
            <a:pPr lvl="1"/>
            <a:r>
              <a:rPr lang="en-US" dirty="0" smtClean="0"/>
              <a:t>Break</a:t>
            </a:r>
          </a:p>
          <a:p>
            <a:pPr lvl="1"/>
            <a:r>
              <a:rPr lang="en-US" dirty="0" smtClean="0"/>
              <a:t>Continue</a:t>
            </a:r>
          </a:p>
          <a:p>
            <a:pPr lvl="1"/>
            <a:r>
              <a:rPr lang="en-US" dirty="0" smtClean="0"/>
              <a:t>Pass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85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</a:t>
            </a:r>
            <a:r>
              <a:rPr lang="en-US" dirty="0"/>
              <a:t>, continue, and pass statements </a:t>
            </a:r>
            <a:r>
              <a:rPr lang="en-US" dirty="0" smtClean="0"/>
              <a:t>are used in </a:t>
            </a:r>
            <a:r>
              <a:rPr lang="en-US" dirty="0"/>
              <a:t>loops to add additional functionality for various cases.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These </a:t>
            </a:r>
            <a:r>
              <a:rPr lang="en-US" dirty="0"/>
              <a:t>three statements are defined </a:t>
            </a:r>
            <a:r>
              <a:rPr lang="en-US" dirty="0" smtClean="0"/>
              <a:t>as:</a:t>
            </a:r>
            <a:endParaRPr lang="en-US" dirty="0"/>
          </a:p>
          <a:p>
            <a:pPr lvl="1"/>
            <a:r>
              <a:rPr lang="en-US" u="sng" dirty="0"/>
              <a:t>break</a:t>
            </a:r>
            <a:r>
              <a:rPr lang="en-US" dirty="0"/>
              <a:t>: Breaks </a:t>
            </a:r>
            <a:r>
              <a:rPr lang="en-US" dirty="0" smtClean="0"/>
              <a:t>control out </a:t>
            </a:r>
            <a:r>
              <a:rPr lang="en-US" dirty="0"/>
              <a:t>of the current </a:t>
            </a:r>
            <a:r>
              <a:rPr lang="en-US" dirty="0" smtClean="0"/>
              <a:t>next </a:t>
            </a:r>
            <a:r>
              <a:rPr lang="en-US" dirty="0"/>
              <a:t>enclosing loop.</a:t>
            </a:r>
          </a:p>
          <a:p>
            <a:pPr lvl="1"/>
            <a:r>
              <a:rPr lang="en-US" u="sng" dirty="0"/>
              <a:t>continue</a:t>
            </a:r>
            <a:r>
              <a:rPr lang="en-US" dirty="0"/>
              <a:t>: </a:t>
            </a:r>
            <a:r>
              <a:rPr lang="en-US" dirty="0" smtClean="0"/>
              <a:t>Takes control </a:t>
            </a:r>
            <a:r>
              <a:rPr lang="en-US" dirty="0"/>
              <a:t>to the top of the </a:t>
            </a:r>
            <a:r>
              <a:rPr lang="en-US" dirty="0" smtClean="0"/>
              <a:t>next </a:t>
            </a:r>
            <a:r>
              <a:rPr lang="en-US" dirty="0"/>
              <a:t>enclosing loop.</a:t>
            </a:r>
          </a:p>
          <a:p>
            <a:pPr lvl="1"/>
            <a:r>
              <a:rPr lang="en-US" u="sng" dirty="0"/>
              <a:t>pass</a:t>
            </a:r>
            <a:r>
              <a:rPr lang="en-US" dirty="0"/>
              <a:t>: Does nothing at all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1384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Loops Continued…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reak and continue statements </a:t>
            </a:r>
            <a:r>
              <a:rPr lang="en-US" dirty="0"/>
              <a:t>can appear anywhere inside the loop’s </a:t>
            </a:r>
            <a:r>
              <a:rPr lang="en-US" dirty="0" smtClean="0"/>
              <a:t>body.</a:t>
            </a:r>
          </a:p>
          <a:p>
            <a:r>
              <a:rPr lang="en-US" dirty="0" smtClean="0"/>
              <a:t>We </a:t>
            </a:r>
            <a:r>
              <a:rPr lang="en-US" dirty="0"/>
              <a:t>usually put them further nested in conjunction with an if statement to perform an action based on some condition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Check in </a:t>
            </a:r>
            <a:r>
              <a:rPr lang="en-US" dirty="0" err="1" smtClean="0"/>
              <a:t>Spyder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while test: </a:t>
            </a:r>
          </a:p>
          <a:p>
            <a:pPr marL="0" indent="0">
              <a:buNone/>
            </a:pPr>
            <a:r>
              <a:rPr lang="en-US" dirty="0"/>
              <a:t>    code statement</a:t>
            </a:r>
          </a:p>
          <a:p>
            <a:pPr marL="0" indent="0">
              <a:buNone/>
            </a:pPr>
            <a:r>
              <a:rPr lang="en-US" dirty="0"/>
              <a:t>    if test: </a:t>
            </a:r>
          </a:p>
          <a:p>
            <a:pPr marL="0" indent="0">
              <a:buNone/>
            </a:pPr>
            <a:r>
              <a:rPr lang="en-US" dirty="0"/>
              <a:t>        break</a:t>
            </a:r>
          </a:p>
          <a:p>
            <a:pPr marL="0" indent="0">
              <a:buNone/>
            </a:pPr>
            <a:r>
              <a:rPr lang="en-US" dirty="0"/>
              <a:t>    if test: </a:t>
            </a:r>
          </a:p>
          <a:p>
            <a:pPr marL="0" indent="0">
              <a:buNone/>
            </a:pPr>
            <a:r>
              <a:rPr lang="en-US" dirty="0"/>
              <a:t>        continue </a:t>
            </a:r>
          </a:p>
          <a:p>
            <a:pPr marL="0" indent="0">
              <a:buNone/>
            </a:pPr>
            <a:r>
              <a:rPr lang="en-US" dirty="0"/>
              <a:t>else:</a:t>
            </a:r>
          </a:p>
        </p:txBody>
      </p:sp>
    </p:spTree>
    <p:extLst>
      <p:ext uri="{BB962C8B-B14F-4D97-AF65-F5344CB8AC3E}">
        <p14:creationId xmlns:p14="http://schemas.microsoft.com/office/powerpoint/2010/main" val="102736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Flowchart of Break and Continue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454" y="1825625"/>
            <a:ext cx="3719092" cy="4351338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454" y="1825625"/>
            <a:ext cx="3719092" cy="4351338"/>
          </a:xfrm>
        </p:spPr>
      </p:pic>
    </p:spTree>
    <p:extLst>
      <p:ext uri="{BB962C8B-B14F-4D97-AF65-F5344CB8AC3E}">
        <p14:creationId xmlns:p14="http://schemas.microsoft.com/office/powerpoint/2010/main" val="3658710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Examples of break and continue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Problem 1(a)</a:t>
            </a:r>
          </a:p>
          <a:p>
            <a:pPr marL="0" indent="0">
              <a:buNone/>
            </a:pPr>
            <a:r>
              <a:rPr lang="en-US" dirty="0" smtClean="0"/>
              <a:t>Write</a:t>
            </a:r>
            <a:r>
              <a:rPr lang="en-US" dirty="0"/>
              <a:t> a while statement that 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prints</a:t>
            </a:r>
            <a:r>
              <a:rPr lang="en-US" dirty="0"/>
              <a:t> integers from zero to 5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Problem 1(b)</a:t>
            </a:r>
          </a:p>
          <a:p>
            <a:pPr marL="0" indent="0">
              <a:buNone/>
            </a:pPr>
            <a:r>
              <a:rPr lang="en-US" dirty="0"/>
              <a:t> </a:t>
            </a:r>
            <a:r>
              <a:rPr lang="en-US" dirty="0" smtClean="0"/>
              <a:t>Write</a:t>
            </a:r>
            <a:r>
              <a:rPr lang="en-US" dirty="0"/>
              <a:t> a while statement that 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outputs</a:t>
            </a:r>
            <a:r>
              <a:rPr lang="en-US" dirty="0"/>
              <a:t> only </a:t>
            </a:r>
            <a:r>
              <a:rPr lang="en-US" dirty="0" smtClean="0"/>
              <a:t>odd</a:t>
            </a:r>
            <a:r>
              <a:rPr lang="en-US" dirty="0"/>
              <a:t> integers 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from</a:t>
            </a:r>
            <a:r>
              <a:rPr lang="en-US" dirty="0"/>
              <a:t> 0 to 10.</a:t>
            </a:r>
          </a:p>
        </p:txBody>
      </p:sp>
    </p:spTree>
    <p:extLst>
      <p:ext uri="{BB962C8B-B14F-4D97-AF65-F5344CB8AC3E}">
        <p14:creationId xmlns:p14="http://schemas.microsoft.com/office/powerpoint/2010/main" val="271526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 2 will now be on November </a:t>
            </a:r>
            <a:r>
              <a:rPr lang="en-US" dirty="0" smtClean="0"/>
              <a:t>5</a:t>
            </a:r>
            <a:r>
              <a:rPr lang="en-US" baseline="30000" dirty="0" smtClean="0"/>
              <a:t>th</a:t>
            </a:r>
            <a:r>
              <a:rPr lang="en-US" dirty="0" smtClean="0"/>
              <a:t> .</a:t>
            </a:r>
            <a:endParaRPr lang="en-US" dirty="0" smtClean="0"/>
          </a:p>
          <a:p>
            <a:r>
              <a:rPr lang="en-US" dirty="0" smtClean="0"/>
              <a:t>This is 2 Weeks from now.</a:t>
            </a:r>
          </a:p>
          <a:p>
            <a:r>
              <a:rPr lang="en-US" dirty="0" smtClean="0"/>
              <a:t>Back exam will be posted by the end of this week.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41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While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Just like if statements we can have Nested While statements</a:t>
            </a:r>
          </a:p>
          <a:p>
            <a:r>
              <a:rPr lang="en-US" dirty="0" smtClean="0"/>
              <a:t>Output of the program on the right?</a:t>
            </a:r>
          </a:p>
          <a:p>
            <a:pPr lvl="1"/>
            <a:r>
              <a:rPr lang="en-US" dirty="0" smtClean="0"/>
              <a:t>For every value in L the rest of the values will be repeated</a:t>
            </a:r>
          </a:p>
          <a:p>
            <a:pPr lvl="1"/>
            <a:r>
              <a:rPr lang="en-US" dirty="0" smtClean="0"/>
              <a:t>Let’s check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 = [2, 21, 12, 8, 5, 31]</a:t>
            </a:r>
          </a:p>
          <a:p>
            <a:pPr marL="0" indent="0">
              <a:buNone/>
            </a:pPr>
            <a:r>
              <a:rPr lang="en-US" dirty="0" err="1"/>
              <a:t>i</a:t>
            </a:r>
            <a:r>
              <a:rPr lang="en-US" dirty="0"/>
              <a:t> = 0</a:t>
            </a:r>
          </a:p>
          <a:p>
            <a:pPr marL="0" indent="0">
              <a:buNone/>
            </a:pPr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 err="1"/>
              <a:t>len</a:t>
            </a:r>
            <a:r>
              <a:rPr lang="en-US" dirty="0"/>
              <a:t>(L):</a:t>
            </a:r>
          </a:p>
          <a:p>
            <a:pPr marL="0" indent="0">
              <a:buNone/>
            </a:pPr>
            <a:r>
              <a:rPr lang="en-US" dirty="0"/>
              <a:t>    j = 0</a:t>
            </a:r>
          </a:p>
          <a:p>
            <a:pPr marL="0" indent="0">
              <a:buNone/>
            </a:pPr>
            <a:r>
              <a:rPr lang="en-US" dirty="0"/>
              <a:t>    while j &lt; </a:t>
            </a:r>
            <a:r>
              <a:rPr lang="en-US" dirty="0" err="1"/>
              <a:t>len</a:t>
            </a:r>
            <a:r>
              <a:rPr lang="en-US" dirty="0"/>
              <a:t>(L):</a:t>
            </a:r>
          </a:p>
          <a:p>
            <a:pPr marL="0" indent="0">
              <a:buNone/>
            </a:pPr>
            <a:r>
              <a:rPr lang="en-US" dirty="0"/>
              <a:t>        print(L[</a:t>
            </a:r>
            <a:r>
              <a:rPr lang="en-US" dirty="0" err="1"/>
              <a:t>i</a:t>
            </a:r>
            <a:r>
              <a:rPr lang="en-US" dirty="0"/>
              <a:t>], L[j])</a:t>
            </a:r>
          </a:p>
          <a:p>
            <a:pPr marL="0" indent="0">
              <a:buNone/>
            </a:pPr>
            <a:r>
              <a:rPr lang="en-US" dirty="0"/>
              <a:t>        j += 1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 += 1</a:t>
            </a:r>
          </a:p>
        </p:txBody>
      </p:sp>
    </p:spTree>
    <p:extLst>
      <p:ext uri="{BB962C8B-B14F-4D97-AF65-F5344CB8AC3E}">
        <p14:creationId xmlns:p14="http://schemas.microsoft.com/office/powerpoint/2010/main" val="386245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count the number of even and odd numbers from a series of numbers. </a:t>
            </a:r>
            <a:endParaRPr lang="en-US" dirty="0" smtClean="0"/>
          </a:p>
          <a:p>
            <a:endParaRPr lang="en-US" i="1" dirty="0"/>
          </a:p>
          <a:p>
            <a:r>
              <a:rPr lang="en-US" i="1" dirty="0" smtClean="0"/>
              <a:t>Sample </a:t>
            </a:r>
            <a:r>
              <a:rPr lang="en-US" i="1" dirty="0"/>
              <a:t>numbers</a:t>
            </a:r>
            <a:r>
              <a:rPr lang="en-US" dirty="0"/>
              <a:t> : numbers = </a:t>
            </a:r>
            <a:r>
              <a:rPr lang="en-US" dirty="0" smtClean="0"/>
              <a:t>[1</a:t>
            </a:r>
            <a:r>
              <a:rPr lang="en-US" dirty="0"/>
              <a:t>, 2, 3, 4, 5, 6, 7, 8, </a:t>
            </a:r>
            <a:r>
              <a:rPr lang="en-US" dirty="0" smtClean="0"/>
              <a:t>9</a:t>
            </a:r>
            <a:r>
              <a:rPr lang="en-US" dirty="0"/>
              <a:t>]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r>
              <a:rPr lang="en-US" i="1" dirty="0" smtClean="0"/>
              <a:t>Expected </a:t>
            </a:r>
            <a:r>
              <a:rPr lang="en-US" i="1" dirty="0"/>
              <a:t>Output</a:t>
            </a:r>
            <a:r>
              <a:rPr lang="en-US" dirty="0"/>
              <a:t> : </a:t>
            </a:r>
            <a:br>
              <a:rPr lang="en-US" dirty="0"/>
            </a:br>
            <a:r>
              <a:rPr lang="en-US" dirty="0"/>
              <a:t>Number of even numbers : 5</a:t>
            </a:r>
            <a:br>
              <a:rPr lang="en-US" dirty="0"/>
            </a:br>
            <a:r>
              <a:rPr lang="en-US" dirty="0"/>
              <a:t>Number of odd numbers : 4</a:t>
            </a:r>
          </a:p>
        </p:txBody>
      </p:sp>
    </p:spTree>
    <p:extLst>
      <p:ext uri="{BB962C8B-B14F-4D97-AF65-F5344CB8AC3E}">
        <p14:creationId xmlns:p14="http://schemas.microsoft.com/office/powerpoint/2010/main" val="124390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 of numbers; print the numbers and find their sum.</a:t>
            </a:r>
          </a:p>
          <a:p>
            <a:r>
              <a:rPr lang="en-US" dirty="0" smtClean="0"/>
              <a:t>Solution: Loop through the numbers.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Keep track of the sum in each iteration using </a:t>
            </a:r>
            <a:r>
              <a:rPr lang="en-US" smtClean="0"/>
              <a:t>a variable.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1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Write a Python program to find those numbers which are divisible by 7 and multiple of 5, between 1500 and 2700 (both included).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Solution:</a:t>
            </a:r>
          </a:p>
          <a:p>
            <a:r>
              <a:rPr lang="en-US" dirty="0" smtClean="0"/>
              <a:t>Loop through all elements in the given range</a:t>
            </a:r>
          </a:p>
          <a:p>
            <a:r>
              <a:rPr lang="en-US" dirty="0" smtClean="0"/>
              <a:t>Check divisibility by 5 and 7</a:t>
            </a:r>
          </a:p>
          <a:p>
            <a:r>
              <a:rPr lang="en-US" dirty="0" smtClean="0"/>
              <a:t>Output the elements that fulfill the condition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8480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2743"/>
            <a:ext cx="10515600" cy="4914220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following list represents the population of New York State (in hundreds of thousands of people) for the US Census in 1790, 1800, 1810, etc., all the way through 2010.</a:t>
            </a:r>
          </a:p>
          <a:p>
            <a:r>
              <a:rPr lang="en-US" dirty="0" smtClean="0"/>
              <a:t>census </a:t>
            </a:r>
            <a:r>
              <a:rPr lang="en-US" dirty="0"/>
              <a:t>= [ 340, 589, 959, 1372, 1918, 2428, 3097, 3880, 4382, 5082, \</a:t>
            </a:r>
          </a:p>
          <a:p>
            <a:r>
              <a:rPr lang="en-US" dirty="0"/>
              <a:t>            5997, 7268, 9113, 10385, 12588, 13479, 14830, 16782, \</a:t>
            </a:r>
          </a:p>
          <a:p>
            <a:r>
              <a:rPr lang="en-US" dirty="0"/>
              <a:t>            8236, 17558, 17990, 18976, 19378 </a:t>
            </a:r>
            <a:r>
              <a:rPr lang="en-US" dirty="0" smtClean="0"/>
              <a:t>]</a:t>
            </a:r>
          </a:p>
          <a:p>
            <a:r>
              <a:rPr lang="en-US" dirty="0" smtClean="0"/>
              <a:t>Write </a:t>
            </a:r>
            <a:r>
              <a:rPr lang="en-US" dirty="0"/>
              <a:t>code to find the average percentage change from one decade to the next, across all decades. For example, the change from 1790 to 1800 is (589 - 340) / 340 * 100 = 73.2% and the change from 1800 to 1810 is (959 - 589) / 589 * 100 = 62.8% so the average across just these two decades is 68.0%.</a:t>
            </a:r>
          </a:p>
        </p:txBody>
      </p:sp>
    </p:spTree>
    <p:extLst>
      <p:ext uri="{BB962C8B-B14F-4D97-AF65-F5344CB8AC3E}">
        <p14:creationId xmlns:p14="http://schemas.microsoft.com/office/powerpoint/2010/main" val="31559465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</a:t>
            </a:r>
            <a:r>
              <a:rPr lang="en-US" dirty="0"/>
              <a:t>5</a:t>
            </a:r>
            <a:r>
              <a:rPr lang="en-US" dirty="0" smtClean="0"/>
              <a:t>:Example </a:t>
            </a:r>
            <a:r>
              <a:rPr lang="en-US" dirty="0" smtClean="0"/>
              <a:t>of nested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Write a Python program to construct the following pattern, using a nested </a:t>
            </a:r>
            <a:r>
              <a:rPr lang="en-US" dirty="0" smtClean="0"/>
              <a:t>loop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1628503"/>
            <a:ext cx="5836920" cy="45484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* </a:t>
            </a:r>
          </a:p>
          <a:p>
            <a:pPr marL="0" indent="0">
              <a:buNone/>
            </a:pPr>
            <a:r>
              <a:rPr lang="en-US" sz="3200" dirty="0"/>
              <a:t>* * </a:t>
            </a:r>
          </a:p>
          <a:p>
            <a:pPr marL="0" indent="0">
              <a:buNone/>
            </a:pPr>
            <a:r>
              <a:rPr lang="en-US" sz="3200" dirty="0"/>
              <a:t>* * * </a:t>
            </a:r>
          </a:p>
          <a:p>
            <a:pPr marL="0" indent="0">
              <a:buNone/>
            </a:pPr>
            <a:r>
              <a:rPr lang="en-US" sz="3200" dirty="0"/>
              <a:t>* * * * </a:t>
            </a:r>
          </a:p>
          <a:p>
            <a:pPr marL="0" indent="0">
              <a:buNone/>
            </a:pPr>
            <a:r>
              <a:rPr lang="en-US" sz="3200" dirty="0"/>
              <a:t>* * * * * </a:t>
            </a:r>
          </a:p>
          <a:p>
            <a:pPr marL="0" indent="0">
              <a:buNone/>
            </a:pPr>
            <a:r>
              <a:rPr lang="en-US" sz="3200" dirty="0"/>
              <a:t>* * * * </a:t>
            </a:r>
          </a:p>
          <a:p>
            <a:pPr marL="0" indent="0">
              <a:buNone/>
            </a:pPr>
            <a:r>
              <a:rPr lang="en-US" sz="3200" dirty="0"/>
              <a:t>* * * </a:t>
            </a:r>
          </a:p>
          <a:p>
            <a:pPr marL="0" indent="0">
              <a:buNone/>
            </a:pPr>
            <a:r>
              <a:rPr lang="en-US" sz="3200" dirty="0"/>
              <a:t>* * </a:t>
            </a:r>
          </a:p>
          <a:p>
            <a:pPr marL="0" indent="0">
              <a:buNone/>
            </a:pPr>
            <a:r>
              <a:rPr lang="en-US" sz="3200" dirty="0"/>
              <a:t>*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7104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the solution into two parts:</a:t>
            </a:r>
          </a:p>
          <a:p>
            <a:pPr lvl="1"/>
            <a:r>
              <a:rPr lang="en-US" dirty="0" smtClean="0"/>
              <a:t>The upper triangle</a:t>
            </a:r>
          </a:p>
          <a:p>
            <a:pPr lvl="1"/>
            <a:r>
              <a:rPr lang="en-US" dirty="0" smtClean="0"/>
              <a:t>The lower triangle</a:t>
            </a:r>
          </a:p>
          <a:p>
            <a:r>
              <a:rPr lang="en-US" dirty="0" smtClean="0"/>
              <a:t>Think of two variables:</a:t>
            </a:r>
          </a:p>
          <a:p>
            <a:pPr lvl="1"/>
            <a:r>
              <a:rPr lang="en-US" dirty="0" smtClean="0"/>
              <a:t>The lines containing stars</a:t>
            </a:r>
          </a:p>
          <a:p>
            <a:pPr lvl="1"/>
            <a:r>
              <a:rPr lang="en-US" dirty="0" smtClean="0"/>
              <a:t>The stars themselves</a:t>
            </a:r>
          </a:p>
          <a:p>
            <a:r>
              <a:rPr lang="en-US" dirty="0" smtClean="0"/>
              <a:t>Loop both the variables </a:t>
            </a:r>
          </a:p>
          <a:p>
            <a:pPr lvl="1"/>
            <a:r>
              <a:rPr lang="en-US" dirty="0" smtClean="0"/>
              <a:t>Increment for the first(upper) triangle</a:t>
            </a:r>
          </a:p>
          <a:p>
            <a:pPr lvl="1"/>
            <a:r>
              <a:rPr lang="en-US" dirty="0" smtClean="0"/>
              <a:t>Decrement for the second (lower) triangle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0602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While Loops</a:t>
            </a:r>
          </a:p>
          <a:p>
            <a:r>
              <a:rPr lang="en-US" dirty="0" smtClean="0"/>
              <a:t>In 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569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Loops in general</a:t>
            </a:r>
          </a:p>
          <a:p>
            <a:r>
              <a:rPr lang="en-US" dirty="0" smtClean="0"/>
              <a:t>While Loops</a:t>
            </a:r>
          </a:p>
          <a:p>
            <a:r>
              <a:rPr lang="en-US" dirty="0" smtClean="0"/>
              <a:t>Problems on 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4068" y="1402080"/>
            <a:ext cx="10369731" cy="5155474"/>
          </a:xfrm>
        </p:spPr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lang="en-US" dirty="0"/>
              <a:t>A loop is a fundamental programming </a:t>
            </a:r>
            <a:r>
              <a:rPr lang="en-US" dirty="0" smtClean="0"/>
              <a:t>technique </a:t>
            </a:r>
            <a:r>
              <a:rPr lang="en-US" dirty="0"/>
              <a:t>that </a:t>
            </a:r>
            <a:r>
              <a:rPr lang="en-US" dirty="0" smtClean="0"/>
              <a:t>is </a:t>
            </a:r>
            <a:r>
              <a:rPr lang="en-US" dirty="0"/>
              <a:t>used in writing programs</a:t>
            </a:r>
            <a:r>
              <a:rPr lang="en-US" dirty="0" smtClean="0"/>
              <a:t>.</a:t>
            </a:r>
          </a:p>
          <a:p>
            <a:r>
              <a:rPr lang="en-US" sz="2400" dirty="0" smtClean="0"/>
              <a:t>In </a:t>
            </a:r>
            <a:r>
              <a:rPr lang="en-US" sz="2400" dirty="0"/>
              <a:t>computer programming, a loop is a </a:t>
            </a:r>
            <a:r>
              <a:rPr lang="en-US" sz="2400" b="1" dirty="0"/>
              <a:t>sequence</a:t>
            </a:r>
            <a:r>
              <a:rPr lang="en-US" sz="2400" dirty="0"/>
              <a:t> of </a:t>
            </a:r>
            <a:r>
              <a:rPr lang="en-US" sz="2400" dirty="0" smtClean="0"/>
              <a:t>instructions </a:t>
            </a:r>
            <a:r>
              <a:rPr lang="en-US" sz="2400" dirty="0"/>
              <a:t>that </a:t>
            </a:r>
            <a:r>
              <a:rPr lang="en-US" sz="2400" dirty="0" smtClean="0"/>
              <a:t>are repeated </a:t>
            </a:r>
            <a:r>
              <a:rPr lang="en-US" sz="2400" dirty="0"/>
              <a:t>until a certain condition is reached. </a:t>
            </a:r>
            <a:endParaRPr lang="en-US" sz="2400" dirty="0" smtClean="0"/>
          </a:p>
          <a:p>
            <a:r>
              <a:rPr lang="en-US" sz="2400" dirty="0" smtClean="0"/>
              <a:t>For example </a:t>
            </a:r>
          </a:p>
          <a:p>
            <a:pPr lvl="1"/>
            <a:r>
              <a:rPr lang="en-US" dirty="0" smtClean="0"/>
              <a:t>We need to get </a:t>
            </a:r>
            <a:r>
              <a:rPr lang="en-US" dirty="0"/>
              <a:t>an item of data </a:t>
            </a:r>
            <a:r>
              <a:rPr lang="en-US" dirty="0" smtClean="0"/>
              <a:t>and/or change </a:t>
            </a:r>
            <a:r>
              <a:rPr lang="en-US" dirty="0"/>
              <a:t>it, </a:t>
            </a:r>
            <a:endParaRPr lang="en-US" dirty="0" smtClean="0"/>
          </a:p>
          <a:p>
            <a:pPr lvl="1"/>
            <a:r>
              <a:rPr lang="en-US" dirty="0" smtClean="0"/>
              <a:t>Based on some </a:t>
            </a:r>
            <a:r>
              <a:rPr lang="en-US" dirty="0"/>
              <a:t>condition </a:t>
            </a:r>
            <a:r>
              <a:rPr lang="en-US" dirty="0" smtClean="0"/>
              <a:t>it is </a:t>
            </a:r>
            <a:r>
              <a:rPr lang="en-US" dirty="0"/>
              <a:t>checked </a:t>
            </a:r>
            <a:r>
              <a:rPr lang="en-US" dirty="0" smtClean="0"/>
              <a:t>whether </a:t>
            </a:r>
            <a:r>
              <a:rPr lang="en-US" dirty="0"/>
              <a:t>a counter has reached a prescribed number. </a:t>
            </a:r>
            <a:endParaRPr lang="en-US" dirty="0" smtClean="0"/>
          </a:p>
          <a:p>
            <a:pPr lvl="1"/>
            <a:r>
              <a:rPr lang="en-US" dirty="0" smtClean="0"/>
              <a:t>If NOT, then the </a:t>
            </a:r>
            <a:r>
              <a:rPr lang="en-US" dirty="0"/>
              <a:t>next instruction in the sequence is an instruction to return to the first instruction in the sequence and repeat the sequence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If the condition </a:t>
            </a:r>
            <a:r>
              <a:rPr lang="en-US" dirty="0" smtClean="0"/>
              <a:t>is reached, </a:t>
            </a:r>
            <a:r>
              <a:rPr lang="en-US" dirty="0"/>
              <a:t>the next instruction </a:t>
            </a:r>
            <a:r>
              <a:rPr lang="en-US" dirty="0" smtClean="0"/>
              <a:t>tells the execution to branch </a:t>
            </a:r>
            <a:r>
              <a:rPr lang="en-US" dirty="0"/>
              <a:t>outside the loop. </a:t>
            </a:r>
          </a:p>
        </p:txBody>
      </p:sp>
    </p:spTree>
    <p:extLst>
      <p:ext uri="{BB962C8B-B14F-4D97-AF65-F5344CB8AC3E}">
        <p14:creationId xmlns:p14="http://schemas.microsoft.com/office/powerpoint/2010/main" val="950963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3702" y="1825625"/>
            <a:ext cx="10030097" cy="487126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766" y="1375954"/>
            <a:ext cx="5660571" cy="525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3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Loop?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Repetition</a:t>
            </a:r>
          </a:p>
          <a:p>
            <a:pPr lvl="1"/>
            <a:r>
              <a:rPr lang="en-US" dirty="0" smtClean="0"/>
              <a:t>Generally used to access and modify information in a List</a:t>
            </a:r>
          </a:p>
          <a:p>
            <a:pPr lvl="1"/>
            <a:r>
              <a:rPr lang="en-US" dirty="0" smtClean="0"/>
              <a:t>Allows us to repeat a block of code</a:t>
            </a:r>
          </a:p>
          <a:p>
            <a:pPr lvl="1"/>
            <a:r>
              <a:rPr lang="en-US" dirty="0" smtClean="0"/>
              <a:t>Generally required for most sophisticated programming tasks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72387" y="1690688"/>
            <a:ext cx="2830150" cy="429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2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While Loops: Test  a condition</a:t>
            </a:r>
          </a:p>
          <a:p>
            <a:r>
              <a:rPr lang="en-US" dirty="0" smtClean="0"/>
              <a:t>For Loops: Run for some pre-defined number of times</a:t>
            </a:r>
          </a:p>
          <a:p>
            <a:r>
              <a:rPr lang="en-US" dirty="0" smtClean="0"/>
              <a:t>Iteration by index (Another form of for Loops)</a:t>
            </a:r>
          </a:p>
          <a:p>
            <a:r>
              <a:rPr lang="en-US" dirty="0" smtClean="0"/>
              <a:t>Nested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8828"/>
          </a:xfrm>
        </p:spPr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While </a:t>
            </a:r>
            <a:r>
              <a:rPr lang="en-US" dirty="0"/>
              <a:t>loop is used to </a:t>
            </a:r>
            <a:r>
              <a:rPr lang="en-US" dirty="0" smtClean="0"/>
              <a:t>run </a:t>
            </a:r>
            <a:r>
              <a:rPr lang="en-US" dirty="0"/>
              <a:t>a block of </a:t>
            </a:r>
            <a:r>
              <a:rPr lang="en-US" dirty="0" smtClean="0"/>
              <a:t>code </a:t>
            </a:r>
            <a:r>
              <a:rPr lang="en-US" dirty="0"/>
              <a:t>repeatedly until a given a condition is satisfied. </a:t>
            </a:r>
            <a:endParaRPr lang="en-US" dirty="0" smtClean="0"/>
          </a:p>
          <a:p>
            <a:r>
              <a:rPr lang="en-US" dirty="0" smtClean="0"/>
              <a:t>This repetition is referred to as iteration.</a:t>
            </a:r>
            <a:endParaRPr lang="en-US" dirty="0"/>
          </a:p>
          <a:p>
            <a:r>
              <a:rPr lang="en-US" dirty="0"/>
              <a:t>W</a:t>
            </a:r>
            <a:r>
              <a:rPr lang="en-US" dirty="0" smtClean="0"/>
              <a:t>hen </a:t>
            </a:r>
            <a:r>
              <a:rPr lang="en-US" dirty="0"/>
              <a:t>the condition becomes false, the line immediately after the loop in </a:t>
            </a:r>
            <a:r>
              <a:rPr lang="en-US" dirty="0" smtClean="0"/>
              <a:t>the code </a:t>
            </a:r>
            <a:r>
              <a:rPr lang="en-US" dirty="0"/>
              <a:t>is executed.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0834" y="798603"/>
            <a:ext cx="5181600" cy="5454151"/>
          </a:xfrm>
        </p:spPr>
        <p:txBody>
          <a:bodyPr/>
          <a:lstStyle/>
          <a:p>
            <a:r>
              <a:rPr lang="en-US" dirty="0" smtClean="0"/>
              <a:t>Execution begins</a:t>
            </a:r>
            <a:endParaRPr lang="en-US" dirty="0"/>
          </a:p>
        </p:txBody>
      </p:sp>
      <p:sp>
        <p:nvSpPr>
          <p:cNvPr id="5" name="Diamond 4"/>
          <p:cNvSpPr/>
          <p:nvPr/>
        </p:nvSpPr>
        <p:spPr>
          <a:xfrm>
            <a:off x="6394269" y="1933303"/>
            <a:ext cx="1759131" cy="1593668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280366" y="1245326"/>
            <a:ext cx="0" cy="687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3"/>
          </p:cNvCxnSpPr>
          <p:nvPr/>
        </p:nvCxnSpPr>
        <p:spPr>
          <a:xfrm>
            <a:off x="8153400" y="2730137"/>
            <a:ext cx="10189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9185365" y="2054441"/>
            <a:ext cx="1921329" cy="13846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5" idx="2"/>
          </p:cNvCxnSpPr>
          <p:nvPr/>
        </p:nvCxnSpPr>
        <p:spPr>
          <a:xfrm>
            <a:off x="7273835" y="3526971"/>
            <a:ext cx="6531" cy="1184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6496594" y="4711337"/>
            <a:ext cx="1550126" cy="13498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792685" y="2377440"/>
            <a:ext cx="1101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ondition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153400" y="2377440"/>
            <a:ext cx="75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474925" y="2481943"/>
            <a:ext cx="151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Block of Code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688183" y="4859383"/>
            <a:ext cx="1188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Rest of the Program</a:t>
            </a:r>
            <a:endParaRPr lang="en-US" dirty="0"/>
          </a:p>
        </p:txBody>
      </p:sp>
      <p:cxnSp>
        <p:nvCxnSpPr>
          <p:cNvPr id="21" name="Elbow Connector 20"/>
          <p:cNvCxnSpPr>
            <a:stCxn id="11" idx="0"/>
          </p:cNvCxnSpPr>
          <p:nvPr/>
        </p:nvCxnSpPr>
        <p:spPr>
          <a:xfrm>
            <a:off x="10162903" y="2054441"/>
            <a:ext cx="914400" cy="914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11" idx="0"/>
          </p:cNvCxnSpPr>
          <p:nvPr/>
        </p:nvCxnSpPr>
        <p:spPr>
          <a:xfrm>
            <a:off x="10162903" y="2054441"/>
            <a:ext cx="914400" cy="914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1" idx="0"/>
          </p:cNvCxnSpPr>
          <p:nvPr/>
        </p:nvCxnSpPr>
        <p:spPr>
          <a:xfrm>
            <a:off x="10146029" y="2054441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1" idx="0"/>
          </p:cNvCxnSpPr>
          <p:nvPr/>
        </p:nvCxnSpPr>
        <p:spPr>
          <a:xfrm flipH="1" flipV="1">
            <a:off x="10146029" y="1358537"/>
            <a:ext cx="1" cy="695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 flipV="1">
            <a:off x="7297241" y="1401519"/>
            <a:ext cx="2848788" cy="8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82445" y="1425480"/>
            <a:ext cx="79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Loop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7646126" y="3901440"/>
            <a:ext cx="853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18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</a:t>
            </a:r>
            <a:r>
              <a:rPr lang="en-US" dirty="0" smtClean="0"/>
              <a:t>hile expression(s):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statements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Can be combined with else:</a:t>
            </a:r>
          </a:p>
          <a:p>
            <a:pPr marL="0" indent="0">
              <a:buNone/>
            </a:pPr>
            <a:r>
              <a:rPr lang="en-US" dirty="0"/>
              <a:t>w</a:t>
            </a:r>
            <a:r>
              <a:rPr lang="en-US" dirty="0" smtClean="0"/>
              <a:t>hile condition(s):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statements</a:t>
            </a:r>
          </a:p>
          <a:p>
            <a:pPr marL="0" indent="0">
              <a:buNone/>
            </a:pPr>
            <a:r>
              <a:rPr lang="en-US" dirty="0"/>
              <a:t>e</a:t>
            </a:r>
            <a:r>
              <a:rPr lang="en-US" dirty="0" smtClean="0"/>
              <a:t>lse: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statements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Python </a:t>
            </a:r>
            <a:r>
              <a:rPr lang="en-US" dirty="0"/>
              <a:t>uses indentation as its method of grouping statements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78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19295</TotalTime>
  <Words>1215</Words>
  <Application>Microsoft Office PowerPoint</Application>
  <PresentationFormat>Widescreen</PresentationFormat>
  <Paragraphs>185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Wingdings</vt:lpstr>
      <vt:lpstr>1_Office Theme</vt:lpstr>
      <vt:lpstr>Office Theme</vt:lpstr>
      <vt:lpstr>Lecture 13: Introduction to Computer Programming Course - CS1010</vt:lpstr>
      <vt:lpstr>Announcements</vt:lpstr>
      <vt:lpstr>Goals for today</vt:lpstr>
      <vt:lpstr>What is a Loop</vt:lpstr>
      <vt:lpstr>Loop Structure</vt:lpstr>
      <vt:lpstr>Why do we Loop?</vt:lpstr>
      <vt:lpstr>Types of Loops</vt:lpstr>
      <vt:lpstr>While Loops</vt:lpstr>
      <vt:lpstr>Syntax</vt:lpstr>
      <vt:lpstr>Python Program to Illustrate While Loop</vt:lpstr>
      <vt:lpstr>Calculation of Bacteria Growth Rate</vt:lpstr>
      <vt:lpstr>Insights from Results</vt:lpstr>
      <vt:lpstr>Infinite Loops</vt:lpstr>
      <vt:lpstr>Loops with Lists</vt:lpstr>
      <vt:lpstr>Controlling Loops</vt:lpstr>
      <vt:lpstr>Controlling Loops</vt:lpstr>
      <vt:lpstr>Controlling Loops Continued…</vt:lpstr>
      <vt:lpstr>Flowchart of Break and Continue</vt:lpstr>
      <vt:lpstr>More Examples of break and continue</vt:lpstr>
      <vt:lpstr>Nested While</vt:lpstr>
      <vt:lpstr>Problem 1</vt:lpstr>
      <vt:lpstr>Problem 2</vt:lpstr>
      <vt:lpstr>Problem 3</vt:lpstr>
      <vt:lpstr>Problem 4</vt:lpstr>
      <vt:lpstr>Problem 5:Example of nested loop</vt:lpstr>
      <vt:lpstr>Solution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347</cp:revision>
  <dcterms:created xsi:type="dcterms:W3CDTF">2019-02-04T15:19:36Z</dcterms:created>
  <dcterms:modified xsi:type="dcterms:W3CDTF">2019-10-24T15:18:12Z</dcterms:modified>
</cp:coreProperties>
</file>